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8" r:id="rId2"/>
    <p:sldId id="322" r:id="rId3"/>
    <p:sldId id="323" r:id="rId4"/>
    <p:sldId id="341" r:id="rId5"/>
    <p:sldId id="325" r:id="rId6"/>
    <p:sldId id="331" r:id="rId7"/>
    <p:sldId id="329" r:id="rId8"/>
    <p:sldId id="339" r:id="rId9"/>
    <p:sldId id="340" r:id="rId10"/>
    <p:sldId id="332" r:id="rId11"/>
    <p:sldId id="333" r:id="rId12"/>
    <p:sldId id="334" r:id="rId13"/>
    <p:sldId id="335" r:id="rId14"/>
    <p:sldId id="336" r:id="rId15"/>
    <p:sldId id="337" r:id="rId16"/>
    <p:sldId id="33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7"/>
    <p:restoredTop sz="93692"/>
  </p:normalViewPr>
  <p:slideViewPr>
    <p:cSldViewPr snapToGrid="0" snapToObjects="1">
      <p:cViewPr varScale="1">
        <p:scale>
          <a:sx n="65" d="100"/>
          <a:sy n="65" d="100"/>
        </p:scale>
        <p:origin x="2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jpg>
</file>

<file path=ppt/media/image2.png>
</file>

<file path=ppt/media/image3.wmf>
</file>

<file path=ppt/media/image4.jpeg>
</file>

<file path=ppt/media/image5.jpeg>
</file>

<file path=ppt/media/image6.tiff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41C237-97B1-CC4A-B7FC-8E14C2F5658D}" type="datetimeFigureOut">
              <a:rPr lang="en-US" smtClean="0"/>
              <a:t>8/28/19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75AB00-926D-604F-A3F5-46BDED876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05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3916363" y="8940800"/>
            <a:ext cx="2992437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350" tIns="0" rIns="1935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000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922338" y="4470400"/>
            <a:ext cx="5064125" cy="4233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525" tIns="46750" rIns="93525" bIns="467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15913" y="704850"/>
            <a:ext cx="6278562" cy="35321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44868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693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732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040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EAF8C-F93D-6E47-B7F8-F61D8E3FE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4603C-C6A7-0C4E-860B-585A6803AA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57761-67FA-D44D-A424-85CCA160C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7BE52-5027-9047-832C-52466F390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BCB3C-9A27-CA4C-9621-88BB5F6F2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33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64AF6-FB6B-204B-99FE-B02B74E3D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5F824-3770-E647-9E3D-21702346BE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3A9954-E374-9D47-A4A1-58D6DA1B1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4ED83-CFCD-BD48-A28A-F0F242812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698F4-D82E-B946-A8B3-C54124AD7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908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3EC5AA-B809-0B4A-9680-67E95A85EF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6029E5-625F-8447-96DF-80F21F703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20C22-1ABD-B04A-B9E9-DC2A49D63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03237-874E-B747-8F9E-19A35262D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64FE4-7DF0-724E-83F2-F998CD658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9403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29184" y="1295400"/>
            <a:ext cx="8839200" cy="2133600"/>
          </a:xfrm>
        </p:spPr>
        <p:txBody>
          <a:bodyPr anchor="t">
            <a:normAutofit/>
          </a:bodyPr>
          <a:lstStyle>
            <a:lvl1pPr algn="l">
              <a:defRPr sz="5867" b="1" baseline="0">
                <a:solidFill>
                  <a:schemeClr val="tx1"/>
                </a:solidFill>
                <a:latin typeface="Helvetica Neue" charset="0"/>
                <a:cs typeface="Helvetica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329184" y="3695316"/>
            <a:ext cx="7250176" cy="2087201"/>
          </a:xfrm>
        </p:spPr>
        <p:txBody>
          <a:bodyPr>
            <a:noAutofit/>
          </a:bodyPr>
          <a:lstStyle>
            <a:lvl1pPr marL="0" indent="0" algn="r">
              <a:buNone/>
              <a:defRPr sz="3733" baseline="0">
                <a:solidFill>
                  <a:sysClr val="windowText" lastClr="000000"/>
                </a:solidFill>
                <a:latin typeface="Helvetica Neue" charset="0"/>
              </a:defRPr>
            </a:lvl1pPr>
          </a:lstStyle>
          <a:p>
            <a:pPr lvl="0"/>
            <a:r>
              <a:rPr lang="en-US" dirty="0"/>
              <a:t>Lecture Name</a:t>
            </a:r>
          </a:p>
        </p:txBody>
      </p:sp>
      <p:pic>
        <p:nvPicPr>
          <p:cNvPr id="6" name="Shape 15" descr="skitched-3-4.jpg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721601" y="4343400"/>
            <a:ext cx="3657600" cy="2302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92581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 Title and Content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9184" y="414528"/>
            <a:ext cx="9424416" cy="890016"/>
          </a:xfrm>
        </p:spPr>
        <p:txBody>
          <a:bodyPr anchor="t">
            <a:normAutofit/>
          </a:bodyPr>
          <a:lstStyle>
            <a:lvl1pPr algn="l">
              <a:defRPr sz="4267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Click3 to edit Master title style</a:t>
            </a:r>
          </a:p>
        </p:txBody>
      </p:sp>
      <p:sp>
        <p:nvSpPr>
          <p:cNvPr id="7" name="Content Placeholder 1"/>
          <p:cNvSpPr>
            <a:spLocks noGrp="1"/>
          </p:cNvSpPr>
          <p:nvPr>
            <p:ph sz="quarter" idx="13"/>
          </p:nvPr>
        </p:nvSpPr>
        <p:spPr>
          <a:xfrm>
            <a:off x="329184" y="1414272"/>
            <a:ext cx="11558016" cy="4120896"/>
          </a:xfrm>
        </p:spPr>
        <p:txBody>
          <a:bodyPr>
            <a:normAutofit/>
          </a:bodyPr>
          <a:lstStyle>
            <a:lvl1pPr marL="457189" indent="-457189">
              <a:buClr>
                <a:schemeClr val="accent2"/>
              </a:buClr>
              <a:buFont typeface="Arial" panose="020B0604020202020204" pitchFamily="34" charset="0"/>
              <a:buChar char="•"/>
              <a:defRPr sz="3733">
                <a:solidFill>
                  <a:schemeClr val="tx1"/>
                </a:solidFill>
              </a:defRPr>
            </a:lvl1pPr>
            <a:lvl2pPr marL="990575" indent="-380990">
              <a:buClr>
                <a:schemeClr val="accent2"/>
              </a:buClr>
              <a:buFont typeface="Arial" panose="020B0604020202020204" pitchFamily="34" charset="0"/>
              <a:buChar char="•"/>
              <a:defRPr sz="3467">
                <a:solidFill>
                  <a:schemeClr val="tx1"/>
                </a:solidFill>
              </a:defRPr>
            </a:lvl2pPr>
            <a:lvl3pPr marL="1523962" indent="-304792">
              <a:buClr>
                <a:schemeClr val="accent2"/>
              </a:buClr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</a:defRPr>
            </a:lvl3pPr>
            <a:lvl4pPr marL="2133547" indent="-304792"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>
              <a:defRPr sz="21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18365" y="414528"/>
            <a:ext cx="1837087" cy="101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4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B736B-6605-A840-ACB7-6C24982DC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9CC3A-E214-A946-A2E4-4C698AB9B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D8D2C-4B40-5A45-85EF-7B5520F9D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7286B-9733-2541-912C-C565503F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19E44-0621-D340-AC79-A2E20FC47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612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8008F-73E2-B841-A2B9-010BFB73A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A67B44-9619-9C4C-A68E-1E37DBCFF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B22BD-2E4B-F74B-836A-FA056181C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5A9C1-C711-E44B-898F-BFED221AF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4B6D6-276B-2940-ABAD-C96FCABCC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044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3BE90-B1D8-D340-A3CE-AD7CA9B75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B5F87-A02D-EC45-ABB3-0D373DD442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41BBC1-AF31-C544-9F64-6562C0E39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66D0A-23C8-9345-A169-7EAAA191D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9D9120-6334-9948-82F1-AF9267F15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5223C-BDE9-0245-8B14-0142E287F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857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59CB6-37C3-2643-81D1-B244E28D4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7E8916-A909-AE45-917A-8F2028E69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57538-CE62-4B4D-BEA3-8852B225A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A1A5F-CC77-AA49-BC39-7E7E3F5971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610CD5-6271-1A42-ABA7-57D8984118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E1261A-3172-5845-9522-1735452FE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8CBF0E-B5CB-5B40-820A-352F2D4A0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EE6E99-9E7A-0641-BD50-836E5449D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54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A8466-27E7-BC4D-810D-7BCFAB6D8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D478C5-987E-6B4D-BA7B-8D89580DE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289CAE-8EEB-8944-863F-6EAFAD1B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905209-8407-B841-8DE3-E5CA5725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70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A3E6A3-048D-2E45-A42E-88FF32128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C97B7F-E193-1E47-8ABA-C9AAE311F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5853C6-5FD5-2545-866B-027650DA9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621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5DBF0-1495-6142-BA11-CC94A2A10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A3F71-3891-DB44-AC0A-26797CFE8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8DDC2D-A7A6-AD44-AD67-DA6E3994A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8449B2-C290-A847-8261-B59DCB966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18E3F-8272-C247-A762-9DC417C8D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C73160-72B3-EC4A-BABE-640D06624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03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379F8-0A2F-0D44-B18D-9CABBD72A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BB7DDB-5B82-EE44-AB5E-BC4A0741EB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149ABF-BB0E-994C-94CF-1BCE62477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F8FA47-9E9B-DF40-8310-A348AC7D4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7C2382-EB39-DF43-8779-550AFD667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A31AF-EBF2-174C-8F8F-CA90FA74F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305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DBF2F5-FEE8-3643-A928-990A3C88A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536BA-8D07-B146-AB03-24AB95CF0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87AF0-68A8-2A43-AE8F-D942AA5AB5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4E37F-2137-974A-80F3-B2F1606C61EB}" type="datetimeFigureOut">
              <a:rPr lang="en-US" smtClean="0"/>
              <a:t>8/28/19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67C2E-9206-9B4F-9AEB-03C88EC93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9CE9B-9263-3540-A006-90E8814D0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9E90E-7334-444B-BACC-E45A6B80D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55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186berkeley.net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uhs.berkeley.edu/apiconnect/tools-managing-stres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iazza.com/berkeley/fall2019/csw186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cs186berkeley.issues@gmail.com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tiff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3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329184" y="1295400"/>
            <a:ext cx="11354816" cy="2133600"/>
          </a:xfrm>
        </p:spPr>
        <p:txBody>
          <a:bodyPr>
            <a:normAutofit fontScale="90000"/>
          </a:bodyPr>
          <a:lstStyle/>
          <a:p>
            <a:r>
              <a:rPr lang="en-US">
                <a:sym typeface="Tahoma"/>
              </a:rPr>
              <a:t>CS w186</a:t>
            </a:r>
            <a:br>
              <a:rPr lang="en-US">
                <a:sym typeface="Tahoma"/>
              </a:rPr>
            </a:br>
            <a:r>
              <a:rPr lang="en-US">
                <a:sym typeface="Tahoma"/>
              </a:rPr>
              <a:t>Introduction to Database Systems</a:t>
            </a:r>
            <a:endParaRPr lang="en-US" dirty="0">
              <a:sym typeface="Tahoma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ym typeface="Tahoma"/>
              </a:rPr>
              <a:t>Prof. Josh Hug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13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different about CS w186?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6684"/>
            <a:ext cx="10515600" cy="4349749"/>
          </a:xfrm>
        </p:spPr>
        <p:txBody>
          <a:bodyPr>
            <a:normAutofit/>
          </a:bodyPr>
          <a:lstStyle/>
          <a:p>
            <a:r>
              <a:rPr lang="en-US" sz="2000" dirty="0"/>
              <a:t>Main difference: online lecture content</a:t>
            </a:r>
          </a:p>
          <a:p>
            <a:pPr lvl="1"/>
            <a:r>
              <a:rPr lang="en-US" sz="2000" dirty="0"/>
              <a:t>No in-person lectures</a:t>
            </a:r>
          </a:p>
          <a:p>
            <a:pPr lvl="1"/>
            <a:r>
              <a:rPr lang="en-US" sz="2000" dirty="0"/>
              <a:t>3-5 minute videos on edX</a:t>
            </a:r>
          </a:p>
          <a:p>
            <a:pPr lvl="1"/>
            <a:r>
              <a:rPr lang="en-US" sz="2000" dirty="0"/>
              <a:t>Each followed by an online Quick Check</a:t>
            </a:r>
          </a:p>
          <a:p>
            <a:pPr lvl="2"/>
            <a:r>
              <a:rPr lang="en-US" dirty="0"/>
              <a:t>Reinforce the basics</a:t>
            </a:r>
          </a:p>
          <a:p>
            <a:r>
              <a:rPr lang="en-US" sz="2000" dirty="0"/>
              <a:t>Otherwise, things are largely standard</a:t>
            </a:r>
          </a:p>
          <a:p>
            <a:pPr lvl="1"/>
            <a:r>
              <a:rPr lang="en-US" sz="2000" dirty="0"/>
              <a:t>In-Person Discussion sections</a:t>
            </a:r>
          </a:p>
          <a:p>
            <a:pPr lvl="2"/>
            <a:r>
              <a:rPr lang="en-US" dirty="0"/>
              <a:t>Worksheet will be online in advance</a:t>
            </a:r>
          </a:p>
          <a:p>
            <a:pPr lvl="1"/>
            <a:r>
              <a:rPr lang="en-US" sz="2000" dirty="0"/>
              <a:t>In-person TA and Prof Office Hours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34985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Sources of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Piazza discussion forum</a:t>
            </a:r>
          </a:p>
          <a:p>
            <a:pPr lvl="1"/>
            <a:r>
              <a:rPr lang="en-US" dirty="0"/>
              <a:t>This is your most important resource, and you are responsible to read pinned posts!</a:t>
            </a:r>
          </a:p>
          <a:p>
            <a:r>
              <a:rPr lang="en-US" dirty="0"/>
              <a:t>Course Website: </a:t>
            </a:r>
            <a:r>
              <a:rPr lang="en-US" dirty="0">
                <a:hlinkClick r:id="rId2"/>
              </a:rPr>
              <a:t>www.cs186berkeley.net</a:t>
            </a:r>
            <a:endParaRPr lang="en-US" dirty="0"/>
          </a:p>
          <a:p>
            <a:pPr lvl="1"/>
            <a:r>
              <a:rPr lang="en-US" dirty="0"/>
              <a:t>Calendar: sections and OH</a:t>
            </a:r>
          </a:p>
          <a:p>
            <a:pPr lvl="1"/>
            <a:r>
              <a:rPr lang="en-US" dirty="0"/>
              <a:t>Links to resources like course drive, edX</a:t>
            </a:r>
          </a:p>
          <a:p>
            <a:pPr lvl="1"/>
            <a:r>
              <a:rPr lang="en-US" dirty="0"/>
              <a:t>Syllabus</a:t>
            </a:r>
          </a:p>
          <a:p>
            <a:pPr lvl="1"/>
            <a:r>
              <a:rPr lang="en-US" dirty="0"/>
              <a:t>FAQs</a:t>
            </a:r>
          </a:p>
          <a:p>
            <a:r>
              <a:rPr lang="en-US" dirty="0"/>
              <a:t>Course Content on EdX</a:t>
            </a:r>
          </a:p>
          <a:p>
            <a:pPr lvl="1"/>
            <a:r>
              <a:rPr lang="en-US" b="1" dirty="0"/>
              <a:t>Video lectures </a:t>
            </a:r>
            <a:r>
              <a:rPr lang="en-US" dirty="0"/>
              <a:t>corresponding to slides</a:t>
            </a:r>
          </a:p>
          <a:p>
            <a:pPr lvl="1"/>
            <a:r>
              <a:rPr lang="en-US" b="1" dirty="0"/>
              <a:t>Quick Check </a:t>
            </a:r>
            <a:r>
              <a:rPr lang="en-US" dirty="0"/>
              <a:t>exercises to reinforce lecture content</a:t>
            </a:r>
          </a:p>
          <a:p>
            <a:pPr lvl="1"/>
            <a:r>
              <a:rPr lang="en-US" dirty="0"/>
              <a:t>Mandatory weekly </a:t>
            </a:r>
            <a:r>
              <a:rPr lang="en-US" b="1" dirty="0"/>
              <a:t>Vitamins </a:t>
            </a:r>
            <a:r>
              <a:rPr lang="en-US" dirty="0"/>
              <a:t>to assess understanding</a:t>
            </a:r>
          </a:p>
          <a:p>
            <a:r>
              <a:rPr lang="en-US" dirty="0"/>
              <a:t>All this info linked on website.</a:t>
            </a:r>
          </a:p>
        </p:txBody>
      </p:sp>
    </p:spTree>
    <p:extLst>
      <p:ext uri="{BB962C8B-B14F-4D97-AF65-F5344CB8AC3E}">
        <p14:creationId xmlns:p14="http://schemas.microsoft.com/office/powerpoint/2010/main" val="877585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Workload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6683"/>
            <a:ext cx="10947400" cy="465031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Weekly “lecture” style work</a:t>
            </a:r>
          </a:p>
          <a:p>
            <a:pPr lvl="1"/>
            <a:r>
              <a:rPr lang="en-US" dirty="0"/>
              <a:t>Lecture exercises:</a:t>
            </a:r>
          </a:p>
          <a:p>
            <a:pPr lvl="2"/>
            <a:r>
              <a:rPr lang="en-US" dirty="0"/>
              <a:t>Intermixed with lecture videos</a:t>
            </a:r>
          </a:p>
          <a:p>
            <a:pPr lvl="1"/>
            <a:r>
              <a:rPr lang="en-US" dirty="0"/>
              <a:t>Vitamins: simple weekly online quizzes – 10% of your grade</a:t>
            </a:r>
          </a:p>
          <a:p>
            <a:pPr lvl="2"/>
            <a:r>
              <a:rPr lang="en-US" dirty="0"/>
              <a:t>You can drop 2</a:t>
            </a:r>
          </a:p>
          <a:p>
            <a:pPr lvl="2"/>
            <a:r>
              <a:rPr lang="en-US" dirty="0"/>
              <a:t>Exercises must be completed to submit vitamin.</a:t>
            </a:r>
          </a:p>
          <a:p>
            <a:r>
              <a:rPr lang="en-US" dirty="0"/>
              <a:t>5 programming </a:t>
            </a:r>
            <a:r>
              <a:rPr lang="en-US" dirty="0" err="1"/>
              <a:t>homeworks</a:t>
            </a:r>
            <a:r>
              <a:rPr lang="en-US" dirty="0"/>
              <a:t> (next slide) – 35% of your grade</a:t>
            </a:r>
          </a:p>
          <a:p>
            <a:r>
              <a:rPr lang="en-US" dirty="0"/>
              <a:t>2 midterm exams: 30% of your grade</a:t>
            </a:r>
          </a:p>
          <a:p>
            <a:pPr lvl="1"/>
            <a:r>
              <a:rPr lang="en-US" dirty="0"/>
              <a:t>MT1: Friday, Oct. 4, 8-10 PM</a:t>
            </a:r>
          </a:p>
          <a:p>
            <a:pPr lvl="1"/>
            <a:r>
              <a:rPr lang="en-US" dirty="0"/>
              <a:t>MT2: Friday, Nov. 8: 8-10 PM</a:t>
            </a:r>
          </a:p>
          <a:p>
            <a:pPr lvl="2"/>
            <a:r>
              <a:rPr lang="en-US" dirty="0"/>
              <a:t>Worse exam is 12% of your grade, better exam is 18%</a:t>
            </a:r>
          </a:p>
          <a:p>
            <a:r>
              <a:rPr lang="en-US" dirty="0"/>
              <a:t>1 final exam – 25% of </a:t>
            </a:r>
            <a:r>
              <a:rPr lang="en-US"/>
              <a:t>your grade</a:t>
            </a:r>
            <a:endParaRPr lang="en-US" dirty="0"/>
          </a:p>
          <a:p>
            <a:pPr lvl="1"/>
            <a:r>
              <a:rPr lang="en-US" dirty="0"/>
              <a:t>Wednesday, Dec. 18, 11:30 AM - 2:30 PM</a:t>
            </a:r>
          </a:p>
          <a:p>
            <a:r>
              <a:rPr lang="en-US" dirty="0"/>
              <a:t>Schedule for </a:t>
            </a:r>
            <a:r>
              <a:rPr lang="en-US" dirty="0" err="1"/>
              <a:t>homeworks</a:t>
            </a:r>
            <a:r>
              <a:rPr lang="en-US" dirty="0"/>
              <a:t> and exams on the website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280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467" dirty="0"/>
              <a:t>Real-world focus</a:t>
            </a:r>
          </a:p>
          <a:p>
            <a:pPr lvl="1"/>
            <a:r>
              <a:rPr lang="en-US" sz="3200" dirty="0"/>
              <a:t>SQL querying: basics and </a:t>
            </a:r>
            <a:r>
              <a:rPr lang="en-US" sz="3200" dirty="0" err="1"/>
              <a:t>algorithmics</a:t>
            </a:r>
            <a:endParaRPr lang="en-US" sz="3200" dirty="0"/>
          </a:p>
          <a:p>
            <a:pPr lvl="1"/>
            <a:r>
              <a:rPr lang="en-US" sz="3200" dirty="0"/>
              <a:t>Building pieces of a DBMS</a:t>
            </a:r>
          </a:p>
          <a:p>
            <a:pPr lvl="2"/>
            <a:r>
              <a:rPr lang="en-US" sz="2933" dirty="0"/>
              <a:t>B+-tree indexes</a:t>
            </a:r>
          </a:p>
          <a:p>
            <a:pPr lvl="2"/>
            <a:r>
              <a:rPr lang="en-US" sz="2933" dirty="0"/>
              <a:t>Join Algorithms</a:t>
            </a:r>
          </a:p>
          <a:p>
            <a:pPr lvl="2"/>
            <a:r>
              <a:rPr lang="en-US" sz="2933" dirty="0"/>
              <a:t>Dynamic Programming Query Optimizer</a:t>
            </a:r>
          </a:p>
          <a:p>
            <a:pPr lvl="2"/>
            <a:r>
              <a:rPr lang="en-US" sz="2933" dirty="0"/>
              <a:t>Concurrency (2PL) and Recovery (ARIES)</a:t>
            </a:r>
          </a:p>
          <a:p>
            <a:pPr lvl="1"/>
            <a:endParaRPr lang="en-US" sz="3200" dirty="0"/>
          </a:p>
          <a:p>
            <a:r>
              <a:rPr lang="en-US" sz="3467" dirty="0"/>
              <a:t>HW0 out now!</a:t>
            </a:r>
          </a:p>
          <a:p>
            <a:r>
              <a:rPr lang="en-US" sz="3467" dirty="0"/>
              <a:t>HW1 goes out next week!!</a:t>
            </a:r>
          </a:p>
        </p:txBody>
      </p:sp>
    </p:spTree>
    <p:extLst>
      <p:ext uri="{BB962C8B-B14F-4D97-AF65-F5344CB8AC3E}">
        <p14:creationId xmlns:p14="http://schemas.microsoft.com/office/powerpoint/2010/main" val="1832742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Cheating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8600"/>
            <a:ext cx="11049000" cy="5359400"/>
          </a:xfrm>
        </p:spPr>
        <p:txBody>
          <a:bodyPr>
            <a:noAutofit/>
          </a:bodyPr>
          <a:lstStyle/>
          <a:p>
            <a:r>
              <a:rPr lang="en-US" sz="1733" dirty="0"/>
              <a:t>Zero Tolerance. It is uncool. Don’t.</a:t>
            </a:r>
          </a:p>
          <a:p>
            <a:pPr lvl="1"/>
            <a:r>
              <a:rPr lang="en-US" sz="1733" dirty="0"/>
              <a:t>We have the technology to find out.</a:t>
            </a:r>
          </a:p>
          <a:p>
            <a:r>
              <a:rPr lang="en-US" sz="1733" dirty="0"/>
              <a:t>We know that most cheating happens due to stress</a:t>
            </a:r>
          </a:p>
          <a:p>
            <a:pPr lvl="1"/>
            <a:r>
              <a:rPr lang="en-US" sz="1733" dirty="0"/>
              <a:t>Plan ahead and stay on schedule to minimize stress</a:t>
            </a:r>
          </a:p>
          <a:p>
            <a:pPr lvl="1"/>
            <a:r>
              <a:rPr lang="en-US" sz="1733" dirty="0"/>
              <a:t>You have built-in safety valves</a:t>
            </a:r>
          </a:p>
          <a:p>
            <a:pPr lvl="2"/>
            <a:r>
              <a:rPr lang="en-US" sz="1733" dirty="0"/>
              <a:t>Dropped vitamins</a:t>
            </a:r>
          </a:p>
          <a:p>
            <a:pPr lvl="2"/>
            <a:r>
              <a:rPr lang="en-US" sz="1733" dirty="0"/>
              <a:t>Slip days on </a:t>
            </a:r>
            <a:r>
              <a:rPr lang="en-US" sz="1733" dirty="0" err="1"/>
              <a:t>homeworks</a:t>
            </a:r>
            <a:r>
              <a:rPr lang="en-US" sz="1733" dirty="0"/>
              <a:t>: save for when you </a:t>
            </a:r>
            <a:r>
              <a:rPr lang="en-US" sz="1733" b="1" dirty="0"/>
              <a:t>need</a:t>
            </a:r>
            <a:r>
              <a:rPr lang="en-US" sz="1733" dirty="0"/>
              <a:t> them, don’t micro-optimize!</a:t>
            </a:r>
          </a:p>
          <a:p>
            <a:pPr lvl="2"/>
            <a:r>
              <a:rPr lang="en-US" sz="1733" dirty="0"/>
              <a:t>Midterms weighted to the higher grade </a:t>
            </a:r>
          </a:p>
          <a:p>
            <a:pPr lvl="2"/>
            <a:r>
              <a:rPr lang="en-US" sz="1733" dirty="0"/>
              <a:t>Keep an eye on the course drop date. Don’t take too many courses!</a:t>
            </a:r>
          </a:p>
          <a:p>
            <a:pPr lvl="1"/>
            <a:r>
              <a:rPr lang="en-US" sz="1733" dirty="0"/>
              <a:t>Feeling stressed? Reach out!</a:t>
            </a:r>
          </a:p>
          <a:p>
            <a:pPr lvl="2"/>
            <a:r>
              <a:rPr lang="en-US" sz="1733" dirty="0">
                <a:hlinkClick r:id="rId2"/>
              </a:rPr>
              <a:t>Campus resources</a:t>
            </a:r>
            <a:endParaRPr lang="en-US" sz="1733" dirty="0"/>
          </a:p>
          <a:p>
            <a:pPr lvl="2"/>
            <a:r>
              <a:rPr lang="en-US" sz="1733" dirty="0"/>
              <a:t>Course staff is here for you</a:t>
            </a:r>
          </a:p>
          <a:p>
            <a:pPr lvl="2"/>
            <a:r>
              <a:rPr lang="en-US" sz="1733" dirty="0"/>
              <a:t>Incompletes are appropriate for health issues of any kind</a:t>
            </a:r>
          </a:p>
          <a:p>
            <a:r>
              <a:rPr lang="en-US" sz="1733" dirty="0"/>
              <a:t>Staff perspective</a:t>
            </a:r>
          </a:p>
          <a:p>
            <a:pPr lvl="1"/>
            <a:r>
              <a:rPr lang="en-US" sz="1733" dirty="0"/>
              <a:t>We want you to learn and to succeed</a:t>
            </a:r>
          </a:p>
          <a:p>
            <a:pPr lvl="1"/>
            <a:r>
              <a:rPr lang="en-US" sz="1733" dirty="0"/>
              <a:t>We want things to be fair, so need to stick to rules</a:t>
            </a:r>
          </a:p>
        </p:txBody>
      </p:sp>
    </p:spTree>
    <p:extLst>
      <p:ext uri="{BB962C8B-B14F-4D97-AF65-F5344CB8AC3E}">
        <p14:creationId xmlns:p14="http://schemas.microsoft.com/office/powerpoint/2010/main" val="1406676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Staying in touch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7241"/>
            <a:ext cx="10515600" cy="4853516"/>
          </a:xfrm>
        </p:spPr>
        <p:txBody>
          <a:bodyPr>
            <a:noAutofit/>
          </a:bodyPr>
          <a:lstStyle/>
          <a:p>
            <a:r>
              <a:rPr lang="en-US" sz="2933" dirty="0">
                <a:ea typeface="Osaka" charset="0"/>
                <a:cs typeface="Osaka" charset="0"/>
              </a:rPr>
              <a:t>All class communication via Piazza</a:t>
            </a:r>
          </a:p>
          <a:p>
            <a:pPr lvl="1"/>
            <a:r>
              <a:rPr lang="en-US" sz="2933" dirty="0">
                <a:ea typeface="Osaka" charset="0"/>
                <a:cs typeface="Osaka" charset="0"/>
                <a:hlinkClick r:id="rId3"/>
              </a:rPr>
              <a:t>https://piazza.com/berkeley/fall2019/csw186</a:t>
            </a:r>
            <a:endParaRPr lang="en-US" sz="2933" dirty="0">
              <a:ea typeface="Osaka" charset="0"/>
              <a:cs typeface="Osaka" charset="0"/>
            </a:endParaRPr>
          </a:p>
          <a:p>
            <a:pPr lvl="1"/>
            <a:r>
              <a:rPr lang="en-US" sz="2933" dirty="0">
                <a:ea typeface="Osaka" charset="0"/>
                <a:cs typeface="Osaka" charset="0"/>
              </a:rPr>
              <a:t>We will go live with answers today</a:t>
            </a:r>
          </a:p>
          <a:p>
            <a:r>
              <a:rPr lang="en-US" sz="2933" dirty="0">
                <a:ea typeface="Osaka" charset="0"/>
                <a:cs typeface="Osaka" charset="0"/>
              </a:rPr>
              <a:t>Announcements and discussion</a:t>
            </a:r>
          </a:p>
          <a:p>
            <a:pPr lvl="1"/>
            <a:r>
              <a:rPr lang="en-US" sz="2933" dirty="0">
                <a:ea typeface="Osaka" charset="0"/>
                <a:cs typeface="Osaka" charset="0"/>
              </a:rPr>
              <a:t>read it regularly </a:t>
            </a:r>
          </a:p>
          <a:p>
            <a:pPr lvl="1"/>
            <a:r>
              <a:rPr lang="en-US" sz="2933" dirty="0">
                <a:ea typeface="Osaka" charset="0"/>
                <a:cs typeface="Osaka" charset="0"/>
              </a:rPr>
              <a:t>post all questions/comments there</a:t>
            </a:r>
          </a:p>
          <a:p>
            <a:pPr lvl="1"/>
            <a:r>
              <a:rPr lang="en-US" sz="2933" dirty="0">
                <a:ea typeface="Osaka" charset="0"/>
                <a:cs typeface="Osaka" charset="0"/>
              </a:rPr>
              <a:t>answer each other’s questions!</a:t>
            </a:r>
          </a:p>
          <a:p>
            <a:r>
              <a:rPr lang="en-US" sz="2933" dirty="0">
                <a:ea typeface="Osaka" charset="0"/>
                <a:cs typeface="Osaka" charset="0"/>
              </a:rPr>
              <a:t>Direct email to </a:t>
            </a:r>
            <a:r>
              <a:rPr lang="en-US" sz="2933" dirty="0">
                <a:ea typeface="Osaka" charset="0"/>
                <a:cs typeface="Osaka" charset="0"/>
                <a:hlinkClick r:id="rId4"/>
              </a:rPr>
              <a:t>cs186berkeley.issues@gmail.com</a:t>
            </a:r>
            <a:r>
              <a:rPr lang="en-US" sz="2933" dirty="0">
                <a:ea typeface="Osaka" charset="0"/>
                <a:cs typeface="Osaka" charset="0"/>
              </a:rPr>
              <a:t> if you have a logistical or otherwise sensitive question that you’d prefer not to post on piazza.</a:t>
            </a:r>
          </a:p>
        </p:txBody>
      </p:sp>
    </p:spTree>
    <p:extLst>
      <p:ext uri="{BB962C8B-B14F-4D97-AF65-F5344CB8AC3E}">
        <p14:creationId xmlns:p14="http://schemas.microsoft.com/office/powerpoint/2010/main" val="3225441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 you online!</a:t>
            </a:r>
          </a:p>
        </p:txBody>
      </p:sp>
      <p:sp>
        <p:nvSpPr>
          <p:cNvPr id="10" name="Rectangle 9"/>
          <p:cNvSpPr/>
          <p:nvPr/>
        </p:nvSpPr>
        <p:spPr>
          <a:xfrm>
            <a:off x="9753600" y="0"/>
            <a:ext cx="2438400" cy="170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1" name="Shape 15" descr="skitched-3-4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1" y="2717800"/>
            <a:ext cx="6212769" cy="3911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6723" y="414528"/>
            <a:ext cx="3680629" cy="1524000"/>
          </a:xfrm>
          <a:prstGeom prst="rect">
            <a:avLst/>
          </a:prstGeom>
        </p:spPr>
      </p:pic>
      <p:pic>
        <p:nvPicPr>
          <p:cNvPr id="7" name="minicli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62755" y="4536016"/>
            <a:ext cx="4129245" cy="232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345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Queries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Why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take this class?</a:t>
            </a:r>
          </a:p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What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is this class all about?</a:t>
            </a:r>
          </a:p>
          <a:p>
            <a:r>
              <a:rPr lang="en-US" b="1" dirty="0"/>
              <a:t>Who</a:t>
            </a:r>
            <a:r>
              <a:rPr lang="en-US" dirty="0"/>
              <a:t> is running this?</a:t>
            </a:r>
          </a:p>
          <a:p>
            <a:r>
              <a:rPr lang="en-US" b="1" dirty="0"/>
              <a:t>How</a:t>
            </a:r>
            <a:r>
              <a:rPr lang="en-US" dirty="0"/>
              <a:t> will this class work?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68732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33" dirty="0"/>
              <a:t>6</a:t>
            </a:r>
            <a:r>
              <a:rPr lang="en-US" sz="2133" baseline="30000" dirty="0"/>
              <a:t>th</a:t>
            </a:r>
            <a:r>
              <a:rPr lang="en-US" sz="2133" dirty="0"/>
              <a:t> year faculty at UC Berkeley. Freshly tenured as of July 1st. </a:t>
            </a:r>
          </a:p>
          <a:p>
            <a:r>
              <a:rPr lang="en-US" sz="2133" dirty="0"/>
              <a:t>My title is “Associate Teaching Professor”. Note the title has the extra word “teaching” in there.</a:t>
            </a:r>
          </a:p>
          <a:p>
            <a:r>
              <a:rPr lang="en-US" sz="2133" dirty="0"/>
              <a:t>PhD at Berkeley in 2011 modeling signal transduction in bacteria (it was cool).</a:t>
            </a:r>
          </a:p>
          <a:p>
            <a:r>
              <a:rPr lang="en-US" sz="2133" dirty="0"/>
              <a:t>Moved on to a teaching focused track after grad school because I thought it was more fun.</a:t>
            </a:r>
          </a:p>
          <a:p>
            <a:r>
              <a:rPr lang="en-US" sz="2133" dirty="0"/>
              <a:t>First job out of grad school was as a lecturer at Princeton from 2011-2014, before coming back to Berkeley.</a:t>
            </a:r>
          </a:p>
          <a:p>
            <a:r>
              <a:rPr lang="en-US" sz="2133" dirty="0"/>
              <a:t>Came back because UC Berkeley is such a cool place to be. Also the weather and the ocean and the friends.</a:t>
            </a:r>
          </a:p>
          <a:p>
            <a:endParaRPr lang="en-US" sz="2133" dirty="0"/>
          </a:p>
          <a:p>
            <a:endParaRPr lang="en-US" sz="2133" dirty="0"/>
          </a:p>
          <a:p>
            <a:endParaRPr lang="en-US" sz="2133" dirty="0"/>
          </a:p>
          <a:p>
            <a:endParaRPr lang="en-US" sz="2133" dirty="0"/>
          </a:p>
          <a:p>
            <a:endParaRPr lang="en-US" sz="2133" dirty="0"/>
          </a:p>
        </p:txBody>
      </p:sp>
    </p:spTree>
    <p:extLst>
      <p:ext uri="{BB962C8B-B14F-4D97-AF65-F5344CB8AC3E}">
        <p14:creationId xmlns:p14="http://schemas.microsoft.com/office/powerpoint/2010/main" val="2331871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 Outside of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33" dirty="0"/>
              <a:t>Grew up in Texas. It was fine, but not ideal.</a:t>
            </a:r>
          </a:p>
          <a:p>
            <a:r>
              <a:rPr lang="en-US" sz="2133" dirty="0"/>
              <a:t>Dad of a cool two year old.</a:t>
            </a:r>
          </a:p>
          <a:p>
            <a:r>
              <a:rPr lang="en-US" sz="2133" dirty="0"/>
              <a:t>The ocean is my best buddy, and it’s only ~45 minutes away.</a:t>
            </a:r>
          </a:p>
          <a:p>
            <a:r>
              <a:rPr lang="en-US" sz="2133" dirty="0"/>
              <a:t>When faced with a choice between doing the activity and not doing the activity because I feel a little lazy, I try to always do the activity (and you should, too).</a:t>
            </a:r>
          </a:p>
          <a:p>
            <a:r>
              <a:rPr lang="en-US" sz="2133" dirty="0"/>
              <a:t>I really like sneaking into places, as well as interesting antics and schemes.</a:t>
            </a:r>
          </a:p>
          <a:p>
            <a:endParaRPr lang="en-US" sz="2133" dirty="0"/>
          </a:p>
          <a:p>
            <a:endParaRPr lang="en-US" sz="2133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DE38A0-BFC0-4F00-B315-6FBF7A08290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200" y="695719"/>
            <a:ext cx="2743200" cy="2057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5D7FB0-9040-4108-AA0A-472B9B7D111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4445000"/>
            <a:ext cx="2946400" cy="2209800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4857B76-781B-4F52-B897-5D9BD9A49A76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7897813" y="4445000"/>
          <a:ext cx="3176587" cy="22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Bitmap Image" r:id="rId6" imgW="14582880" imgH="10144080" progId="Paint.Picture">
                  <p:embed/>
                </p:oleObj>
              </mc:Choice>
              <mc:Fallback>
                <p:oleObj name="Bitmap Image" r:id="rId6" imgW="14582880" imgH="10144080" progId="Paint.Picture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64857B76-781B-4F52-B897-5D9BD9A49A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897813" y="4445000"/>
                        <a:ext cx="3176587" cy="22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2110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22" y="0"/>
            <a:ext cx="10515600" cy="1325563"/>
          </a:xfrm>
        </p:spPr>
        <p:txBody>
          <a:bodyPr/>
          <a:lstStyle/>
          <a:p>
            <a:r>
              <a:rPr lang="en-US" dirty="0"/>
              <a:t>Your Amazing TAs</a:t>
            </a:r>
          </a:p>
        </p:txBody>
      </p:sp>
      <p:sp>
        <p:nvSpPr>
          <p:cNvPr id="4" name="Rectangle 3"/>
          <p:cNvSpPr/>
          <p:nvPr/>
        </p:nvSpPr>
        <p:spPr>
          <a:xfrm>
            <a:off x="576470" y="1027906"/>
            <a:ext cx="10193130" cy="6031652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r>
              <a:rPr lang="en-US" sz="2933" dirty="0">
                <a:latin typeface="Helvetica Neue"/>
              </a:rPr>
              <a:t>Angela Xiao</a:t>
            </a:r>
          </a:p>
          <a:p>
            <a:r>
              <a:rPr lang="en-US" sz="2933" dirty="0">
                <a:latin typeface="Helvetica Neue"/>
              </a:rPr>
              <a:t>Eric Sheng</a:t>
            </a:r>
          </a:p>
          <a:p>
            <a:r>
              <a:rPr lang="en-US" sz="2933" dirty="0" err="1">
                <a:latin typeface="Helvetica Neue"/>
              </a:rPr>
              <a:t>Jiayue</a:t>
            </a:r>
            <a:r>
              <a:rPr lang="en-US" sz="2933" dirty="0">
                <a:latin typeface="Helvetica Neue"/>
              </a:rPr>
              <a:t> Li</a:t>
            </a:r>
          </a:p>
          <a:p>
            <a:r>
              <a:rPr lang="en-US" sz="2933" dirty="0">
                <a:latin typeface="Helvetica Neue"/>
              </a:rPr>
              <a:t>Jenny Huang</a:t>
            </a:r>
          </a:p>
          <a:p>
            <a:r>
              <a:rPr lang="en-US" sz="2933" dirty="0">
                <a:latin typeface="Helvetica Neue"/>
              </a:rPr>
              <a:t>Jenny Wang</a:t>
            </a:r>
          </a:p>
          <a:p>
            <a:r>
              <a:rPr lang="en-US" sz="2933" dirty="0">
                <a:latin typeface="Helvetica Neue"/>
              </a:rPr>
              <a:t>David Kim</a:t>
            </a:r>
          </a:p>
          <a:p>
            <a:r>
              <a:rPr lang="en-US" sz="2933" dirty="0">
                <a:latin typeface="Helvetica Neue"/>
              </a:rPr>
              <a:t>David Wang</a:t>
            </a:r>
          </a:p>
          <a:p>
            <a:r>
              <a:rPr lang="en-US" sz="2933" dirty="0">
                <a:latin typeface="Helvetica Neue"/>
              </a:rPr>
              <a:t>Lakshya Jain</a:t>
            </a:r>
            <a:r>
              <a:rPr lang="en-US" sz="2400" dirty="0">
                <a:latin typeface="Helvetica Neue"/>
              </a:rPr>
              <a:t> (Head TA)</a:t>
            </a:r>
          </a:p>
          <a:p>
            <a:r>
              <a:rPr lang="en-US" sz="2933" dirty="0">
                <a:latin typeface="Helvetica Neue"/>
              </a:rPr>
              <a:t>Ethan Shang</a:t>
            </a:r>
          </a:p>
          <a:p>
            <a:r>
              <a:rPr lang="en-US" sz="2933" dirty="0">
                <a:latin typeface="Helvetica Neue"/>
              </a:rPr>
              <a:t>Daniel Zhang</a:t>
            </a:r>
          </a:p>
          <a:p>
            <a:r>
              <a:rPr lang="en-US" sz="2933" dirty="0">
                <a:latin typeface="Helvetica Neue"/>
              </a:rPr>
              <a:t>Sai </a:t>
            </a:r>
            <a:r>
              <a:rPr lang="en-US" sz="2933" dirty="0" err="1">
                <a:latin typeface="Helvetica Neue"/>
              </a:rPr>
              <a:t>Mandava</a:t>
            </a:r>
            <a:endParaRPr lang="en-US" sz="2933" dirty="0">
              <a:latin typeface="Helvetica Neue"/>
            </a:endParaRPr>
          </a:p>
          <a:p>
            <a:r>
              <a:rPr lang="en-US" sz="2933" dirty="0">
                <a:latin typeface="Helvetica Neue"/>
              </a:rPr>
              <a:t>Jeremy Dong</a:t>
            </a:r>
          </a:p>
          <a:p>
            <a:r>
              <a:rPr lang="en-US" sz="2933" dirty="0">
                <a:latin typeface="Helvetica Neue"/>
              </a:rPr>
              <a:t>Charles Lin</a:t>
            </a:r>
          </a:p>
          <a:p>
            <a:r>
              <a:rPr lang="en-US" sz="2933" dirty="0">
                <a:latin typeface="Helvetica Neue"/>
              </a:rPr>
              <a:t>Ian Rodney</a:t>
            </a:r>
          </a:p>
          <a:p>
            <a:r>
              <a:rPr lang="en-US" sz="2933" dirty="0">
                <a:latin typeface="Helvetica Neue"/>
              </a:rPr>
              <a:t>Jamie Gu</a:t>
            </a:r>
          </a:p>
          <a:p>
            <a:r>
              <a:rPr lang="en-US" sz="2933" dirty="0">
                <a:latin typeface="Helvetica Neue"/>
              </a:rPr>
              <a:t>Brian </a:t>
            </a:r>
            <a:r>
              <a:rPr lang="en-US" sz="2933" dirty="0" err="1">
                <a:latin typeface="Helvetica Neue"/>
              </a:rPr>
              <a:t>DeLeonardis</a:t>
            </a:r>
            <a:endParaRPr lang="en-US" sz="2933" dirty="0">
              <a:latin typeface="Helvetica Neue"/>
            </a:endParaRPr>
          </a:p>
          <a:p>
            <a:r>
              <a:rPr lang="en-US" sz="2933" dirty="0">
                <a:latin typeface="Helvetica Neue"/>
              </a:rPr>
              <a:t>John Yang</a:t>
            </a:r>
          </a:p>
          <a:p>
            <a:r>
              <a:rPr lang="en-US" sz="2933" dirty="0">
                <a:latin typeface="Helvetica Neue"/>
              </a:rPr>
              <a:t>Jasmine Le</a:t>
            </a:r>
          </a:p>
        </p:txBody>
      </p:sp>
    </p:spTree>
    <p:extLst>
      <p:ext uri="{BB962C8B-B14F-4D97-AF65-F5344CB8AC3E}">
        <p14:creationId xmlns:p14="http://schemas.microsoft.com/office/powerpoint/2010/main" val="2370608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class is in your hands.</a:t>
            </a:r>
          </a:p>
          <a:p>
            <a:r>
              <a:rPr lang="en-US" dirty="0"/>
              <a:t>Everything is doable, with steady work.</a:t>
            </a:r>
          </a:p>
          <a:p>
            <a:r>
              <a:rPr lang="en-US" dirty="0"/>
              <a:t>We will help pace you</a:t>
            </a:r>
          </a:p>
          <a:p>
            <a:pPr lvl="1"/>
            <a:r>
              <a:rPr lang="en-US" sz="2667" dirty="0"/>
              <a:t>Weekly section worksheets, vitamins keep you on schedule</a:t>
            </a:r>
          </a:p>
          <a:p>
            <a:pPr lvl="1"/>
            <a:r>
              <a:rPr lang="en-US" sz="2667" dirty="0"/>
              <a:t>Weekly in-person sections and office hours</a:t>
            </a:r>
          </a:p>
          <a:p>
            <a:r>
              <a:rPr lang="en-US" dirty="0"/>
              <a:t>But now more than ever, success is in your hands</a:t>
            </a:r>
          </a:p>
        </p:txBody>
      </p:sp>
    </p:spTree>
    <p:extLst>
      <p:ext uri="{BB962C8B-B14F-4D97-AF65-F5344CB8AC3E}">
        <p14:creationId xmlns:p14="http://schemas.microsoft.com/office/powerpoint/2010/main" val="289889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Queries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Why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take this class?</a:t>
            </a:r>
          </a:p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What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is this class all about?</a:t>
            </a:r>
          </a:p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Who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is running this?</a:t>
            </a:r>
          </a:p>
          <a:p>
            <a:r>
              <a:rPr lang="en-US" b="1" dirty="0"/>
              <a:t>How</a:t>
            </a:r>
            <a:r>
              <a:rPr lang="en-US" dirty="0"/>
              <a:t> will this class work?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59746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CS w186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667" dirty="0"/>
              <a:t>This course was created by Joe Hellerstein! </a:t>
            </a:r>
          </a:p>
          <a:p>
            <a:r>
              <a:rPr lang="en-US" sz="2667" dirty="0"/>
              <a:t>His decades of experience with databases are the soul of this course.</a:t>
            </a:r>
          </a:p>
          <a:p>
            <a:endParaRPr lang="en-US" sz="2667" dirty="0"/>
          </a:p>
          <a:p>
            <a:pPr marL="0" indent="0">
              <a:buNone/>
            </a:pPr>
            <a:r>
              <a:rPr lang="en-US" sz="2667" dirty="0"/>
              <a:t>By contrast, I (Josh Hug) am basically the equivalent of a machine operator.</a:t>
            </a:r>
          </a:p>
          <a:p>
            <a:r>
              <a:rPr lang="en-US" sz="2667" dirty="0"/>
              <a:t>No live lectures.</a:t>
            </a:r>
          </a:p>
          <a:p>
            <a:r>
              <a:rPr lang="en-US" sz="2667" dirty="0"/>
              <a:t>Will not be designing new </a:t>
            </a:r>
            <a:r>
              <a:rPr lang="en-US" sz="2667" dirty="0" err="1"/>
              <a:t>homeworks</a:t>
            </a:r>
            <a:r>
              <a:rPr lang="en-US" sz="2667" dirty="0"/>
              <a:t> or exercises.</a:t>
            </a:r>
          </a:p>
          <a:p>
            <a:r>
              <a:rPr lang="en-US" sz="2667" dirty="0"/>
              <a:t>My role will be almost entirely behind the scenes - but feel free to come to office hours.</a:t>
            </a:r>
          </a:p>
        </p:txBody>
      </p:sp>
      <p:sp>
        <p:nvSpPr>
          <p:cNvPr id="6" name="Rectangle 5"/>
          <p:cNvSpPr/>
          <p:nvPr/>
        </p:nvSpPr>
        <p:spPr>
          <a:xfrm>
            <a:off x="9753601" y="199880"/>
            <a:ext cx="2411337" cy="3261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347329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D25B7-5E05-49E9-ABE3-A0EB8CE56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w186?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50559-FB4D-4B12-AF59-C98AF9AD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6683"/>
            <a:ext cx="10515600" cy="4548716"/>
          </a:xfrm>
        </p:spPr>
        <p:txBody>
          <a:bodyPr>
            <a:normAutofit/>
          </a:bodyPr>
          <a:lstStyle/>
          <a:p>
            <a:r>
              <a:rPr lang="en-US" dirty="0"/>
              <a:t>In Fa07/Sp08, EECS taught 22,660 student credit hours worth of courses.</a:t>
            </a:r>
          </a:p>
          <a:p>
            <a:r>
              <a:rPr lang="en-US" dirty="0"/>
              <a:t>In Fa19/Sp20, we expect to teach 90,000+.</a:t>
            </a:r>
          </a:p>
          <a:p>
            <a:r>
              <a:rPr lang="en-US" dirty="0"/>
              <a:t>Though teaching load has quadrupled, the faculty has gone from ~90 to ~114.</a:t>
            </a:r>
          </a:p>
          <a:p>
            <a:r>
              <a:rPr lang="en-US" dirty="0"/>
              <a:t>This semester’s class is an experiment to try to serve the students better by streamlining faculty teaching load. Let us know what you think on surveys.</a:t>
            </a:r>
          </a:p>
        </p:txBody>
      </p:sp>
    </p:spTree>
    <p:extLst>
      <p:ext uri="{BB962C8B-B14F-4D97-AF65-F5344CB8AC3E}">
        <p14:creationId xmlns:p14="http://schemas.microsoft.com/office/powerpoint/2010/main" val="1792532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1002</Words>
  <Application>Microsoft Macintosh PowerPoint</Application>
  <PresentationFormat>Widescreen</PresentationFormat>
  <Paragraphs>147</Paragraphs>
  <Slides>16</Slides>
  <Notes>4</Notes>
  <HiddenSlides>0</HiddenSlides>
  <MMClips>1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Book Antiqua</vt:lpstr>
      <vt:lpstr>Calibri</vt:lpstr>
      <vt:lpstr>Calibri Light</vt:lpstr>
      <vt:lpstr>Helvetica</vt:lpstr>
      <vt:lpstr>Helvetica Neue</vt:lpstr>
      <vt:lpstr>Osaka</vt:lpstr>
      <vt:lpstr>Tahoma</vt:lpstr>
      <vt:lpstr>Times New Roman</vt:lpstr>
      <vt:lpstr>Office Theme</vt:lpstr>
      <vt:lpstr>Bitmap Image</vt:lpstr>
      <vt:lpstr>CS w186 Introduction to Database Systems</vt:lpstr>
      <vt:lpstr>Essential Queries</vt:lpstr>
      <vt:lpstr>Who Am I?</vt:lpstr>
      <vt:lpstr>Who Am I? Outside of work</vt:lpstr>
      <vt:lpstr>Your Amazing TAs</vt:lpstr>
      <vt:lpstr>You!</vt:lpstr>
      <vt:lpstr>Essential Queries</vt:lpstr>
      <vt:lpstr>A Note on CS w186</vt:lpstr>
      <vt:lpstr>Why w186?</vt:lpstr>
      <vt:lpstr>What is different about CS w186?</vt:lpstr>
      <vt:lpstr>Main Sources of Information</vt:lpstr>
      <vt:lpstr>Workload</vt:lpstr>
      <vt:lpstr>Homeworks</vt:lpstr>
      <vt:lpstr>Cheating policy</vt:lpstr>
      <vt:lpstr>Staying in touch</vt:lpstr>
      <vt:lpstr>See you online!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Lakshya Jain</dc:creator>
  <cp:lastModifiedBy>Lakshya Jain</cp:lastModifiedBy>
  <cp:revision>4</cp:revision>
  <dcterms:created xsi:type="dcterms:W3CDTF">2019-08-28T05:42:46Z</dcterms:created>
  <dcterms:modified xsi:type="dcterms:W3CDTF">2019-08-29T02:58:04Z</dcterms:modified>
</cp:coreProperties>
</file>

<file path=docProps/thumbnail.jpeg>
</file>